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obster"/>
      <p:regular r:id="rId13"/>
    </p:embeddedFont>
    <p:embeddedFont>
      <p:font typeface="La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obster-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kie.or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kie.pressbooks.pub/" TargetMode="External"/><Relationship Id="rId3" Type="http://schemas.openxmlformats.org/officeDocument/2006/relationships/hyperlink" Target="https://www.inkie.or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1b20bbd7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1b20bbd7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dbf33b5c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dbf33b5c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Lato"/>
                <a:ea typeface="Lato"/>
                <a:cs typeface="Lato"/>
                <a:sym typeface="Lato"/>
              </a:rPr>
              <a:t>What is inkie.org? </a:t>
            </a:r>
            <a:r>
              <a:rPr lang="en">
                <a:solidFill>
                  <a:srgbClr val="FF0000"/>
                </a:solidFill>
                <a:latin typeface="Lato"/>
                <a:ea typeface="Lato"/>
                <a:cs typeface="Lato"/>
                <a:sym typeface="Lato"/>
              </a:rPr>
              <a:t>So, inkie.org is a website, and on that website you will find</a:t>
            </a:r>
            <a:endParaRPr>
              <a:solidFill>
                <a:srgbClr val="FF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u="sng">
                <a:solidFill>
                  <a:srgbClr val="0097A7"/>
                </a:solidFill>
                <a:latin typeface="Lato"/>
                <a:ea typeface="Lato"/>
                <a:cs typeface="Lato"/>
                <a:sym typeface="Lato"/>
                <a:hlinkClick r:id="rId2">
                  <a:extLst>
                    <a:ext uri="{A12FA001-AC4F-418D-AE19-62706E023703}">
                      <ahyp:hlinkClr val="tx"/>
                    </a:ext>
                  </a:extLst>
                </a:hlinkClick>
              </a:rPr>
              <a:t>Inkie.org</a:t>
            </a:r>
            <a:r>
              <a:rPr lang="en">
                <a:solidFill>
                  <a:srgbClr val="595959"/>
                </a:solidFill>
                <a:latin typeface="Lato"/>
                <a:ea typeface="Lato"/>
                <a:cs typeface="Lato"/>
                <a:sym typeface="Lato"/>
              </a:rPr>
              <a:t> is a suite of resources that</a:t>
            </a:r>
            <a:endParaRPr>
              <a:solidFill>
                <a:srgbClr val="595959"/>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Supports Illinois authors with online book creation and publishing tools </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Pressbooks </a:t>
            </a:r>
            <a:r>
              <a:rPr lang="en">
                <a:solidFill>
                  <a:srgbClr val="FF0000"/>
                </a:solidFill>
                <a:latin typeface="Lato"/>
                <a:ea typeface="Lato"/>
                <a:cs typeface="Lato"/>
                <a:sym typeface="Lato"/>
              </a:rPr>
              <a:t>relatively straightforward editing and e-book creation software</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Provides Illinois authors with an avenues to share their work</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Indie Author Project </a:t>
            </a:r>
            <a:r>
              <a:rPr lang="en">
                <a:solidFill>
                  <a:srgbClr val="FF0000"/>
                </a:solidFill>
                <a:latin typeface="Lato"/>
                <a:ea typeface="Lato"/>
                <a:cs typeface="Lato"/>
                <a:sym typeface="Lato"/>
              </a:rPr>
              <a:t>This is an organization we partner with that allows self-published authors share work with readers here in Illinois and across the country.</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Allows readers to access locally-produced content </a:t>
            </a:r>
            <a:endParaRPr>
              <a:solidFill>
                <a:srgbClr val="595959"/>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The Inkie.org Library </a:t>
            </a:r>
            <a:r>
              <a:rPr lang="en">
                <a:solidFill>
                  <a:srgbClr val="FF0000"/>
                </a:solidFill>
                <a:latin typeface="Lato"/>
                <a:ea typeface="Lato"/>
                <a:cs typeface="Lato"/>
                <a:sym typeface="Lato"/>
              </a:rPr>
              <a:t>This is a library collection of e-content and self-published e-books by Illinois authors and creators.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dbf33b5c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dbf33b5c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Lato"/>
                <a:ea typeface="Lato"/>
                <a:cs typeface="Lato"/>
                <a:sym typeface="Lato"/>
              </a:rPr>
              <a:t>Online Book Creation and Publishing Tools</a:t>
            </a:r>
            <a:endParaRPr>
              <a:solidFill>
                <a:srgbClr val="FF0000"/>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u="sng">
                <a:solidFill>
                  <a:srgbClr val="0097A7"/>
                </a:solidFill>
                <a:latin typeface="Lato"/>
                <a:ea typeface="Lato"/>
                <a:cs typeface="Lato"/>
                <a:sym typeface="Lato"/>
                <a:hlinkClick r:id="rId2">
                  <a:extLst>
                    <a:ext uri="{A12FA001-AC4F-418D-AE19-62706E023703}">
                      <ahyp:hlinkClr val="tx"/>
                    </a:ext>
                  </a:extLst>
                </a:hlinkClick>
              </a:rPr>
              <a:t>Pressbooks</a:t>
            </a:r>
            <a:r>
              <a:rPr lang="en">
                <a:solidFill>
                  <a:srgbClr val="595959"/>
                </a:solidFill>
                <a:latin typeface="Lato"/>
                <a:ea typeface="Lato"/>
                <a:cs typeface="Lato"/>
                <a:sym typeface="Lato"/>
              </a:rPr>
              <a:t> </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Online software that allows you to create e-book files</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 Create an e-book in 5 steps</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Register for a Pressbooks account </a:t>
            </a:r>
            <a:r>
              <a:rPr lang="en">
                <a:solidFill>
                  <a:srgbClr val="FF0000"/>
                </a:solidFill>
                <a:latin typeface="Lato"/>
                <a:ea typeface="Lato"/>
                <a:cs typeface="Lato"/>
                <a:sym typeface="Lato"/>
              </a:rPr>
              <a:t>you do need an email account - that is one thing that is required</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Add your book information </a:t>
            </a:r>
            <a:r>
              <a:rPr lang="en">
                <a:solidFill>
                  <a:srgbClr val="FF0000"/>
                </a:solidFill>
                <a:latin typeface="Lato"/>
                <a:ea typeface="Lato"/>
                <a:cs typeface="Lato"/>
                <a:sym typeface="Lato"/>
              </a:rPr>
              <a:t>Title, author, etc</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Add and organize your text </a:t>
            </a:r>
            <a:r>
              <a:rPr lang="en">
                <a:solidFill>
                  <a:srgbClr val="FF0000"/>
                </a:solidFill>
                <a:latin typeface="Lato"/>
                <a:ea typeface="Lato"/>
                <a:cs typeface="Lato"/>
                <a:sym typeface="Lato"/>
              </a:rPr>
              <a:t>There is a text editor, you could write the whole thing right there in pressbooks</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Select a design theme </a:t>
            </a:r>
            <a:r>
              <a:rPr lang="en">
                <a:solidFill>
                  <a:srgbClr val="FF0000"/>
                </a:solidFill>
                <a:latin typeface="Lato"/>
                <a:ea typeface="Lato"/>
                <a:cs typeface="Lato"/>
                <a:sym typeface="Lato"/>
              </a:rPr>
              <a:t>Font, chapter headings, etc.</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Export your e-book! </a:t>
            </a:r>
            <a:r>
              <a:rPr lang="en">
                <a:solidFill>
                  <a:srgbClr val="FF0000"/>
                </a:solidFill>
                <a:latin typeface="Lato"/>
                <a:ea typeface="Lato"/>
                <a:cs typeface="Lato"/>
                <a:sym typeface="Lato"/>
              </a:rPr>
              <a:t>You can export the file as an e-pub, pdf, etc.</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Access Pressbooks training resources and more via </a:t>
            </a:r>
            <a:r>
              <a:rPr lang="en" u="sng">
                <a:solidFill>
                  <a:srgbClr val="0097A7"/>
                </a:solidFill>
                <a:latin typeface="Lato"/>
                <a:ea typeface="Lato"/>
                <a:cs typeface="Lato"/>
                <a:sym typeface="Lato"/>
                <a:hlinkClick r:id="rId3">
                  <a:extLst>
                    <a:ext uri="{A12FA001-AC4F-418D-AE19-62706E023703}">
                      <ahyp:hlinkClr val="tx"/>
                    </a:ext>
                  </a:extLst>
                </a:hlinkClick>
              </a:rPr>
              <a:t>inkie.org</a:t>
            </a:r>
            <a:r>
              <a:rPr lang="en">
                <a:solidFill>
                  <a:srgbClr val="595959"/>
                </a:solidFill>
                <a:latin typeface="Lato"/>
                <a:ea typeface="Lato"/>
                <a:cs typeface="Lato"/>
                <a:sym typeface="Lato"/>
              </a:rPr>
              <a:t> </a:t>
            </a:r>
            <a:r>
              <a:rPr lang="en">
                <a:solidFill>
                  <a:srgbClr val="FF0000"/>
                </a:solidFill>
                <a:latin typeface="Lato"/>
                <a:ea typeface="Lato"/>
                <a:cs typeface="Lato"/>
                <a:sym typeface="Lato"/>
              </a:rPr>
              <a:t>You can always go back to the inkie.org website for more information, including links to the user manual, and instructional videos,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dbf33b5c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dbf33b5c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Lato"/>
                <a:ea typeface="Lato"/>
                <a:cs typeface="Lato"/>
                <a:sym typeface="Lato"/>
              </a:rPr>
              <a:t>Avenues to Share Your Work</a:t>
            </a:r>
            <a:endParaRPr sz="1400">
              <a:solidFill>
                <a:srgbClr val="595959"/>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a:solidFill>
                  <a:srgbClr val="595959"/>
                </a:solidFill>
                <a:latin typeface="Lato"/>
                <a:ea typeface="Lato"/>
                <a:cs typeface="Lato"/>
                <a:sym typeface="Lato"/>
              </a:rPr>
              <a:t>Indie Author Project </a:t>
            </a:r>
            <a:r>
              <a:rPr lang="en">
                <a:solidFill>
                  <a:srgbClr val="FF0000"/>
                </a:solidFill>
                <a:latin typeface="Lato"/>
                <a:ea typeface="Lato"/>
                <a:cs typeface="Lato"/>
                <a:sym typeface="Lato"/>
              </a:rPr>
              <a:t>Is an initiative that supports self-published authors and libraries. They promote and host a collection of self-published e-books.</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Indie Author Project Select </a:t>
            </a:r>
            <a:r>
              <a:rPr lang="en">
                <a:solidFill>
                  <a:srgbClr val="FF0000"/>
                </a:solidFill>
                <a:latin typeface="Lato"/>
                <a:ea typeface="Lato"/>
                <a:cs typeface="Lato"/>
                <a:sym typeface="Lato"/>
              </a:rPr>
              <a:t>A collection of e-books available via libraries across the country that are self-published. But they have been vetted by Library Journal and selected as best of the best self-published e-books. To get your book into the IAP Select collection, you need to submit it to the Indie Author Project. You can do that through the portal on inkie.org.</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Indie Illinois </a:t>
            </a:r>
            <a:r>
              <a:rPr lang="en">
                <a:solidFill>
                  <a:srgbClr val="FF0000"/>
                </a:solidFill>
                <a:latin typeface="Lato"/>
                <a:ea typeface="Lato"/>
                <a:cs typeface="Lato"/>
                <a:sym typeface="Lato"/>
              </a:rPr>
              <a:t>That submission portal also grants your book admission into the Indie Illinois e-book collection. Indie Illinois is a collection of independently and self-published e-books by Illinois authors. They are available to read via the Inkie.org Library and they are available to everyone in Illinois.. And the submission portal is the same one at the IAP select portal.</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Via the inkie.org library</a:t>
            </a:r>
            <a:endParaRPr>
              <a:solidFill>
                <a:srgbClr val="595959"/>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Soon to Be Famous Illinois Author Project contests </a:t>
            </a:r>
            <a:r>
              <a:rPr lang="en">
                <a:solidFill>
                  <a:srgbClr val="FF0000"/>
                </a:solidFill>
                <a:latin typeface="Lato"/>
                <a:ea typeface="Lato"/>
                <a:cs typeface="Lato"/>
                <a:sym typeface="Lato"/>
              </a:rPr>
              <a:t>This was a contest that was started in 2013 by library professionals who wanted to support self-published authors and showcase the power of libraries. It has since gone nation-wide - the IAP has been very involved, there are contests in 13 states and a Canadian province, and now a national contest of statewide winners. If you win the Illinois contest, you are entered into the </a:t>
            </a:r>
            <a:r>
              <a:rPr lang="en">
                <a:solidFill>
                  <a:srgbClr val="FF0000"/>
                </a:solidFill>
                <a:latin typeface="Lato"/>
                <a:ea typeface="Lato"/>
                <a:cs typeface="Lato"/>
                <a:sym typeface="Lato"/>
              </a:rPr>
              <a:t>nationwide</a:t>
            </a:r>
            <a:r>
              <a:rPr lang="en">
                <a:solidFill>
                  <a:srgbClr val="FF0000"/>
                </a:solidFill>
                <a:latin typeface="Lato"/>
                <a:ea typeface="Lato"/>
                <a:cs typeface="Lato"/>
                <a:sym typeface="Lato"/>
              </a:rPr>
              <a:t> contest</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Novel contest </a:t>
            </a:r>
            <a:r>
              <a:rPr lang="en">
                <a:solidFill>
                  <a:srgbClr val="FF0000"/>
                </a:solidFill>
                <a:latin typeface="Lato"/>
                <a:ea typeface="Lato"/>
                <a:cs typeface="Lato"/>
                <a:sym typeface="Lato"/>
              </a:rPr>
              <a:t>2 categories for the novel contest - self-published adult fiction and young adult fiction. Winners receive a cash prize, recognition, inclusion in a full-page print spread in Library Journal, opportunities and events to promote your work, and you are automatically entered in the national contest.</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highlight>
                  <a:srgbClr val="FFFFFF"/>
                </a:highlight>
                <a:latin typeface="Lato"/>
                <a:ea typeface="Lato"/>
                <a:cs typeface="Lato"/>
                <a:sym typeface="Lato"/>
              </a:rPr>
              <a:t>De la Página a la Fama </a:t>
            </a:r>
            <a:r>
              <a:rPr lang="en">
                <a:solidFill>
                  <a:srgbClr val="FF0000"/>
                </a:solidFill>
                <a:highlight>
                  <a:srgbClr val="FFFFFF"/>
                </a:highlight>
                <a:latin typeface="Lato"/>
                <a:ea typeface="Lato"/>
                <a:cs typeface="Lato"/>
                <a:sym typeface="Lato"/>
              </a:rPr>
              <a:t>This is a new contest - 2021 was the first year it was held - for the best self-published work in Spanish. Like the novel contest you win a cash prize, recognition and opportunities to promote your book, inclusion in the full page print spread in Library Journal, etc.</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Manuscript contest </a:t>
            </a:r>
            <a:r>
              <a:rPr lang="en">
                <a:solidFill>
                  <a:srgbClr val="FF0000"/>
                </a:solidFill>
                <a:latin typeface="Lato"/>
                <a:ea typeface="Lato"/>
                <a:cs typeface="Lato"/>
                <a:sym typeface="Lato"/>
              </a:rPr>
              <a:t>This contest is for a work of fiction that has not been published, not finished yet. Because what you win is line editing services, professional cover design, as well as support and recognition. And when you do self-publish your book, it is automatically entered as a semi-finalist in the STBF contest the next year.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1dbf33b5c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1dbf33b5c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latin typeface="Lato"/>
                <a:ea typeface="Lato"/>
                <a:cs typeface="Lato"/>
                <a:sym typeface="Lato"/>
              </a:rPr>
              <a:t>Access Locally Produced Content</a:t>
            </a:r>
            <a:endParaRPr sz="1400">
              <a:solidFill>
                <a:srgbClr val="595959"/>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
                <a:solidFill>
                  <a:srgbClr val="595959"/>
                </a:solidFill>
                <a:latin typeface="Lato"/>
                <a:ea typeface="Lato"/>
                <a:cs typeface="Lato"/>
                <a:sym typeface="Lato"/>
              </a:rPr>
              <a:t>Inkie.org Library </a:t>
            </a:r>
            <a:r>
              <a:rPr lang="en">
                <a:solidFill>
                  <a:srgbClr val="FF0000"/>
                </a:solidFill>
                <a:latin typeface="Lato"/>
                <a:ea typeface="Lato"/>
                <a:cs typeface="Lato"/>
                <a:sym typeface="Lato"/>
              </a:rPr>
              <a:t>This is a collection of e-content. It lives on a platform called BiblioBoard (so you may have heard of Overdrive, or Libby - similar, it’s just called BiblioBoard)</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Indie Illinois </a:t>
            </a:r>
            <a:r>
              <a:rPr lang="en">
                <a:solidFill>
                  <a:srgbClr val="FF0000"/>
                </a:solidFill>
                <a:latin typeface="Lato"/>
                <a:ea typeface="Lato"/>
                <a:cs typeface="Lato"/>
                <a:sym typeface="Lato"/>
              </a:rPr>
              <a:t>I already mentioned this collection - these are self-published e-books by Illinois authors. This is the collection that you can add your e-books to. All sorts of e-books available from authors all over the state.</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RAILS Community Collections </a:t>
            </a:r>
            <a:r>
              <a:rPr lang="en">
                <a:solidFill>
                  <a:srgbClr val="FF0000"/>
                </a:solidFill>
                <a:latin typeface="Lato"/>
                <a:ea typeface="Lato"/>
                <a:cs typeface="Lato"/>
                <a:sym typeface="Lato"/>
              </a:rPr>
              <a:t>The Inkie.org Library is also home to a collection of e-content that we call RAILS Community collections - these are collections that have been created by local libraries. They include things like historical photo collections, community cookbooks, writers’ group projects, etc. These are really fun collections to browse, I recommend checking them out</a:t>
            </a:r>
            <a:endParaRPr>
              <a:solidFill>
                <a:srgbClr val="FF0000"/>
              </a:solidFill>
              <a:latin typeface="Lato"/>
              <a:ea typeface="Lato"/>
              <a:cs typeface="Lato"/>
              <a:sym typeface="Lato"/>
            </a:endParaRPr>
          </a:p>
          <a:p>
            <a:pPr indent="-298450" lvl="0" marL="4572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Available to everyone in Illinois </a:t>
            </a:r>
            <a:r>
              <a:rPr lang="en">
                <a:solidFill>
                  <a:srgbClr val="FF0000"/>
                </a:solidFill>
                <a:latin typeface="Lato"/>
                <a:ea typeface="Lato"/>
                <a:cs typeface="Lato"/>
                <a:sym typeface="Lato"/>
              </a:rPr>
              <a:t>And the good news is, you can do that! These materials are available to everyone in Illinois, you do not need a library card, you do not need to log in. There are no holds, no waiting - these materials are available to everyone all the time.</a:t>
            </a:r>
            <a:endParaRPr>
              <a:solidFill>
                <a:srgbClr val="FF0000"/>
              </a:solidFill>
              <a:latin typeface="Lato"/>
              <a:ea typeface="Lato"/>
              <a:cs typeface="Lato"/>
              <a:sym typeface="Lato"/>
            </a:endParaRPr>
          </a:p>
          <a:p>
            <a:pPr indent="-298450" lvl="1" marL="914400" rtl="0" algn="l">
              <a:lnSpc>
                <a:spcPct val="115000"/>
              </a:lnSpc>
              <a:spcBef>
                <a:spcPts val="0"/>
              </a:spcBef>
              <a:spcAft>
                <a:spcPts val="0"/>
              </a:spcAft>
              <a:buClr>
                <a:srgbClr val="595959"/>
              </a:buClr>
              <a:buSzPts val="1100"/>
              <a:buFont typeface="Lato"/>
              <a:buChar char="○"/>
            </a:pPr>
            <a:r>
              <a:rPr lang="en">
                <a:solidFill>
                  <a:srgbClr val="595959"/>
                </a:solidFill>
                <a:latin typeface="Lato"/>
                <a:ea typeface="Lato"/>
                <a:cs typeface="Lato"/>
                <a:sym typeface="Lato"/>
              </a:rPr>
              <a:t>No login or library card required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dbf33b5c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dbf33b5c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(Clicking on the inkie.org logo will take you to the inkie.org website where you can demonstrate all of the features you just talked about.)</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dbf33b5c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dbf33b5c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inkie.org/"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nkie.pressbooks.pub/" TargetMode="External"/><Relationship Id="rId4" Type="http://schemas.openxmlformats.org/officeDocument/2006/relationships/hyperlink" Target="https://www.inkie.org/" TargetMode="External"/><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nkie.org/authors/share"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9.jp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library.biblioboard.com/home" TargetMode="Externa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10.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hyperlink" Target="https://www.inkie.org/" TargetMode="External"/><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4254482"/>
            <a:ext cx="9144000" cy="888844"/>
            <a:chOff x="7625" y="1261425"/>
            <a:chExt cx="9144000" cy="2092875"/>
          </a:xfrm>
        </p:grpSpPr>
        <p:sp>
          <p:nvSpPr>
            <p:cNvPr id="55" name="Google Shape;55;p13"/>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13"/>
          <p:cNvSpPr txBox="1"/>
          <p:nvPr>
            <p:ph type="ctrTitle"/>
          </p:nvPr>
        </p:nvSpPr>
        <p:spPr>
          <a:xfrm>
            <a:off x="311708" y="74457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latin typeface="Lato"/>
                <a:ea typeface="Lato"/>
                <a:cs typeface="Lato"/>
                <a:sym typeface="Lato"/>
              </a:rPr>
              <a:t>Introduction to Inkie.org</a:t>
            </a:r>
            <a:endParaRPr b="1">
              <a:latin typeface="Lato"/>
              <a:ea typeface="Lato"/>
              <a:cs typeface="Lato"/>
              <a:sym typeface="Lato"/>
            </a:endParaRPr>
          </a:p>
        </p:txBody>
      </p:sp>
      <p:sp>
        <p:nvSpPr>
          <p:cNvPr id="58" name="Google Shape;58;p13"/>
          <p:cNvSpPr txBox="1"/>
          <p:nvPr>
            <p:ph idx="1" type="subTitle"/>
          </p:nvPr>
        </p:nvSpPr>
        <p:spPr>
          <a:xfrm>
            <a:off x="311700" y="2834125"/>
            <a:ext cx="8520600" cy="940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50">
                <a:latin typeface="Lato"/>
                <a:ea typeface="Lato"/>
                <a:cs typeface="Lato"/>
                <a:sym typeface="Lato"/>
              </a:rPr>
              <a:t>Library Name</a:t>
            </a:r>
            <a:endParaRPr sz="2450">
              <a:latin typeface="Lato"/>
              <a:ea typeface="Lato"/>
              <a:cs typeface="Lato"/>
              <a:sym typeface="Lato"/>
            </a:endParaRPr>
          </a:p>
          <a:p>
            <a:pPr indent="0" lvl="0" marL="0" rtl="0" algn="ctr">
              <a:lnSpc>
                <a:spcPct val="115000"/>
              </a:lnSpc>
              <a:spcBef>
                <a:spcPts val="0"/>
              </a:spcBef>
              <a:spcAft>
                <a:spcPts val="0"/>
              </a:spcAft>
              <a:buNone/>
            </a:pPr>
            <a:r>
              <a:rPr lang="en" sz="2450">
                <a:latin typeface="Lato"/>
                <a:ea typeface="Lato"/>
                <a:cs typeface="Lato"/>
                <a:sym typeface="Lato"/>
              </a:rPr>
              <a:t>Date</a:t>
            </a:r>
            <a:endParaRPr sz="2450">
              <a:latin typeface="Lato"/>
              <a:ea typeface="Lato"/>
              <a:cs typeface="Lato"/>
              <a:sym typeface="Lato"/>
            </a:endParaRPr>
          </a:p>
        </p:txBody>
      </p:sp>
      <p:grpSp>
        <p:nvGrpSpPr>
          <p:cNvPr id="59" name="Google Shape;59;p13"/>
          <p:cNvGrpSpPr/>
          <p:nvPr/>
        </p:nvGrpSpPr>
        <p:grpSpPr>
          <a:xfrm rot="10800000">
            <a:off x="0" y="28"/>
            <a:ext cx="9144000" cy="980722"/>
            <a:chOff x="-50" y="4766775"/>
            <a:chExt cx="9144000" cy="365750"/>
          </a:xfrm>
        </p:grpSpPr>
        <p:sp>
          <p:nvSpPr>
            <p:cNvPr id="60" name="Google Shape;60;p13"/>
            <p:cNvSpPr/>
            <p:nvPr/>
          </p:nvSpPr>
          <p:spPr>
            <a:xfrm>
              <a:off x="-50" y="4766775"/>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0" y="4911550"/>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0" y="5056325"/>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 name="Google Shape;63;p13"/>
          <p:cNvPicPr preferRelativeResize="0"/>
          <p:nvPr/>
        </p:nvPicPr>
        <p:blipFill>
          <a:blip r:embed="rId3">
            <a:alphaModFix/>
          </a:blip>
          <a:stretch>
            <a:fillRect/>
          </a:stretch>
        </p:blipFill>
        <p:spPr>
          <a:xfrm flipH="1">
            <a:off x="76200" y="2476501"/>
            <a:ext cx="2366725" cy="1778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ato"/>
                <a:ea typeface="Lato"/>
                <a:cs typeface="Lato"/>
                <a:sym typeface="Lato"/>
              </a:rPr>
              <a:t>What is inkie.org?</a:t>
            </a:r>
            <a:endParaRPr b="1">
              <a:latin typeface="Lato"/>
              <a:ea typeface="Lato"/>
              <a:cs typeface="Lato"/>
              <a:sym typeface="Lato"/>
            </a:endParaRPr>
          </a:p>
        </p:txBody>
      </p:sp>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Lato"/>
                <a:ea typeface="Lato"/>
                <a:cs typeface="Lato"/>
                <a:sym typeface="Lato"/>
                <a:hlinkClick r:id="rId3">
                  <a:extLst>
                    <a:ext uri="{A12FA001-AC4F-418D-AE19-62706E023703}">
                      <ahyp:hlinkClr val="tx"/>
                    </a:ext>
                  </a:extLst>
                </a:hlinkClick>
              </a:rPr>
              <a:t>Inkie.org</a:t>
            </a:r>
            <a:r>
              <a:rPr lang="en">
                <a:latin typeface="Lato"/>
                <a:ea typeface="Lato"/>
                <a:cs typeface="Lato"/>
                <a:sym typeface="Lato"/>
              </a:rPr>
              <a:t> is a suite of resources that</a:t>
            </a:r>
            <a:endParaRPr>
              <a:latin typeface="Lato"/>
              <a:ea typeface="Lato"/>
              <a:cs typeface="Lato"/>
              <a:sym typeface="Lato"/>
            </a:endParaRPr>
          </a:p>
          <a:p>
            <a:pPr indent="-342900" lvl="0" marL="457200" rtl="0" algn="l">
              <a:spcBef>
                <a:spcPts val="1600"/>
              </a:spcBef>
              <a:spcAft>
                <a:spcPts val="0"/>
              </a:spcAft>
              <a:buSzPts val="1800"/>
              <a:buFont typeface="Lato"/>
              <a:buChar char="●"/>
            </a:pPr>
            <a:r>
              <a:rPr lang="en">
                <a:latin typeface="Lato"/>
                <a:ea typeface="Lato"/>
                <a:cs typeface="Lato"/>
                <a:sym typeface="Lato"/>
              </a:rPr>
              <a:t>Supports Illinois authors with online book creation and publishing tools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Pressbooks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Provides Illinois authors with an avenues to share their work</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Indie Author Project</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Allows readers to access locally-produced content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The Inkie.org Library</a:t>
            </a:r>
            <a:endParaRPr>
              <a:latin typeface="Lato"/>
              <a:ea typeface="Lato"/>
              <a:cs typeface="Lato"/>
              <a:sym typeface="Lato"/>
            </a:endParaRPr>
          </a:p>
          <a:p>
            <a:pPr indent="0" lvl="0" marL="0" rtl="0" algn="l">
              <a:spcBef>
                <a:spcPts val="1600"/>
              </a:spcBef>
              <a:spcAft>
                <a:spcPts val="1600"/>
              </a:spcAft>
              <a:buNone/>
            </a:pPr>
            <a:r>
              <a:t/>
            </a:r>
            <a:endParaRPr>
              <a:latin typeface="Lato"/>
              <a:ea typeface="Lato"/>
              <a:cs typeface="Lato"/>
              <a:sym typeface="Lato"/>
            </a:endParaRPr>
          </a:p>
        </p:txBody>
      </p:sp>
      <p:grpSp>
        <p:nvGrpSpPr>
          <p:cNvPr id="70" name="Google Shape;70;p14"/>
          <p:cNvGrpSpPr/>
          <p:nvPr/>
        </p:nvGrpSpPr>
        <p:grpSpPr>
          <a:xfrm>
            <a:off x="0" y="0"/>
            <a:ext cx="9144000" cy="213350"/>
            <a:chOff x="0" y="0"/>
            <a:chExt cx="9144000" cy="213350"/>
          </a:xfrm>
        </p:grpSpPr>
        <p:sp>
          <p:nvSpPr>
            <p:cNvPr id="71" name="Google Shape;71;p14"/>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 name="Google Shape;74;p14"/>
          <p:cNvGrpSpPr/>
          <p:nvPr/>
        </p:nvGrpSpPr>
        <p:grpSpPr>
          <a:xfrm rot="10800000">
            <a:off x="0" y="4854481"/>
            <a:ext cx="9144000" cy="289026"/>
            <a:chOff x="7625" y="1261425"/>
            <a:chExt cx="9144000" cy="2092875"/>
          </a:xfrm>
        </p:grpSpPr>
        <p:sp>
          <p:nvSpPr>
            <p:cNvPr id="75" name="Google Shape;75;p14"/>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 name="Google Shape;77;p14"/>
          <p:cNvPicPr preferRelativeResize="0"/>
          <p:nvPr/>
        </p:nvPicPr>
        <p:blipFill>
          <a:blip r:embed="rId4">
            <a:alphaModFix/>
          </a:blip>
          <a:stretch>
            <a:fillRect/>
          </a:stretch>
        </p:blipFill>
        <p:spPr>
          <a:xfrm rot="-5400000">
            <a:off x="8648586" y="4471130"/>
            <a:ext cx="448045" cy="448045"/>
          </a:xfrm>
          <a:prstGeom prst="rect">
            <a:avLst/>
          </a:prstGeom>
          <a:noFill/>
          <a:ln>
            <a:noFill/>
          </a:ln>
        </p:spPr>
      </p:pic>
      <p:pic>
        <p:nvPicPr>
          <p:cNvPr id="78" name="Google Shape;78;p14"/>
          <p:cNvPicPr preferRelativeResize="0"/>
          <p:nvPr/>
        </p:nvPicPr>
        <p:blipFill>
          <a:blip r:embed="rId4">
            <a:alphaModFix/>
          </a:blip>
          <a:stretch>
            <a:fillRect/>
          </a:stretch>
        </p:blipFill>
        <p:spPr>
          <a:xfrm rot="-5400000">
            <a:off x="8924895" y="4346475"/>
            <a:ext cx="219055" cy="219055"/>
          </a:xfrm>
          <a:prstGeom prst="rect">
            <a:avLst/>
          </a:prstGeom>
          <a:noFill/>
          <a:ln>
            <a:noFill/>
          </a:ln>
        </p:spPr>
      </p:pic>
      <p:pic>
        <p:nvPicPr>
          <p:cNvPr id="79" name="Google Shape;79;p14"/>
          <p:cNvPicPr preferRelativeResize="0"/>
          <p:nvPr/>
        </p:nvPicPr>
        <p:blipFill>
          <a:blip r:embed="rId5">
            <a:alphaModFix/>
          </a:blip>
          <a:stretch>
            <a:fillRect/>
          </a:stretch>
        </p:blipFill>
        <p:spPr>
          <a:xfrm>
            <a:off x="8427978" y="274300"/>
            <a:ext cx="668647" cy="415475"/>
          </a:xfrm>
          <a:prstGeom prst="rect">
            <a:avLst/>
          </a:prstGeom>
          <a:noFill/>
          <a:ln>
            <a:noFill/>
          </a:ln>
        </p:spPr>
      </p:pic>
      <p:sp>
        <p:nvSpPr>
          <p:cNvPr id="80" name="Google Shape;80;p14"/>
          <p:cNvSpPr txBox="1"/>
          <p:nvPr/>
        </p:nvSpPr>
        <p:spPr>
          <a:xfrm rot="385">
            <a:off x="6247688" y="3438223"/>
            <a:ext cx="2677200" cy="908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700">
                <a:solidFill>
                  <a:schemeClr val="dk2"/>
                </a:solidFill>
                <a:latin typeface="Impact"/>
                <a:ea typeface="Impact"/>
                <a:cs typeface="Impact"/>
                <a:sym typeface="Impact"/>
              </a:rPr>
              <a:t>Available at no cost </a:t>
            </a:r>
            <a:endParaRPr sz="1700">
              <a:solidFill>
                <a:schemeClr val="dk2"/>
              </a:solidFill>
              <a:latin typeface="Impact"/>
              <a:ea typeface="Impact"/>
              <a:cs typeface="Impact"/>
              <a:sym typeface="Impact"/>
            </a:endParaRPr>
          </a:p>
          <a:p>
            <a:pPr indent="0" lvl="0" marL="0" rtl="0" algn="ctr">
              <a:lnSpc>
                <a:spcPct val="100000"/>
              </a:lnSpc>
              <a:spcBef>
                <a:spcPts val="0"/>
              </a:spcBef>
              <a:spcAft>
                <a:spcPts val="0"/>
              </a:spcAft>
              <a:buNone/>
            </a:pPr>
            <a:r>
              <a:rPr lang="en" sz="1700">
                <a:solidFill>
                  <a:schemeClr val="dk2"/>
                </a:solidFill>
                <a:latin typeface="Impact"/>
                <a:ea typeface="Impact"/>
                <a:cs typeface="Impact"/>
                <a:sym typeface="Impact"/>
              </a:rPr>
              <a:t>to anyone in Illinois</a:t>
            </a:r>
            <a:endParaRPr sz="1700">
              <a:solidFill>
                <a:schemeClr val="dk2"/>
              </a:solidFill>
              <a:latin typeface="Impact"/>
              <a:ea typeface="Impact"/>
              <a:cs typeface="Impact"/>
              <a:sym typeface="Impact"/>
            </a:endParaRPr>
          </a:p>
          <a:p>
            <a:pPr indent="0" lvl="0" marL="0" rtl="0" algn="ctr">
              <a:lnSpc>
                <a:spcPct val="100000"/>
              </a:lnSpc>
              <a:spcBef>
                <a:spcPts val="0"/>
              </a:spcBef>
              <a:spcAft>
                <a:spcPts val="0"/>
              </a:spcAft>
              <a:buNone/>
            </a:pPr>
            <a:r>
              <a:rPr lang="en" sz="1300">
                <a:solidFill>
                  <a:schemeClr val="dk2"/>
                </a:solidFill>
                <a:latin typeface="Lobster"/>
                <a:ea typeface="Lobster"/>
                <a:cs typeface="Lobster"/>
                <a:sym typeface="Lobster"/>
              </a:rPr>
              <a:t>Via the local library!</a:t>
            </a:r>
            <a:endParaRPr sz="1300">
              <a:latin typeface="Lobster"/>
              <a:ea typeface="Lobster"/>
              <a:cs typeface="Lobster"/>
              <a:sym typeface="Lobster"/>
            </a:endParaRPr>
          </a:p>
        </p:txBody>
      </p:sp>
      <p:pic>
        <p:nvPicPr>
          <p:cNvPr id="81" name="Google Shape;81;p14"/>
          <p:cNvPicPr preferRelativeResize="0"/>
          <p:nvPr/>
        </p:nvPicPr>
        <p:blipFill>
          <a:blip r:embed="rId6">
            <a:alphaModFix/>
          </a:blip>
          <a:stretch>
            <a:fillRect/>
          </a:stretch>
        </p:blipFill>
        <p:spPr>
          <a:xfrm>
            <a:off x="442025" y="3711200"/>
            <a:ext cx="2926799" cy="8100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ato"/>
                <a:ea typeface="Lato"/>
                <a:cs typeface="Lato"/>
                <a:sym typeface="Lato"/>
              </a:rPr>
              <a:t>Online Book Creation and Publishing Tools</a:t>
            </a:r>
            <a:endParaRPr b="1">
              <a:latin typeface="Lato"/>
              <a:ea typeface="Lato"/>
              <a:cs typeface="Lato"/>
              <a:sym typeface="Lato"/>
            </a:endParaRPr>
          </a:p>
        </p:txBody>
      </p:sp>
      <p:sp>
        <p:nvSpPr>
          <p:cNvPr id="87" name="Google Shape;8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u="sng">
                <a:solidFill>
                  <a:schemeClr val="accent5"/>
                </a:solidFill>
                <a:latin typeface="Lato"/>
                <a:ea typeface="Lato"/>
                <a:cs typeface="Lato"/>
                <a:sym typeface="Lato"/>
                <a:hlinkClick r:id="rId3">
                  <a:extLst>
                    <a:ext uri="{A12FA001-AC4F-418D-AE19-62706E023703}">
                      <ahyp:hlinkClr val="tx"/>
                    </a:ext>
                  </a:extLst>
                </a:hlinkClick>
              </a:rPr>
              <a:t>Pressbooks</a:t>
            </a:r>
            <a:endParaRPr>
              <a:latin typeface="Lato"/>
              <a:ea typeface="Lato"/>
              <a:cs typeface="Lato"/>
              <a:sym typeface="Lato"/>
            </a:endParaRPr>
          </a:p>
          <a:p>
            <a:pPr indent="-342900" lvl="0" marL="457200" rtl="0" algn="l">
              <a:spcBef>
                <a:spcPts val="1600"/>
              </a:spcBef>
              <a:spcAft>
                <a:spcPts val="0"/>
              </a:spcAft>
              <a:buSzPts val="1800"/>
              <a:buFont typeface="Lato"/>
              <a:buChar char="●"/>
            </a:pPr>
            <a:r>
              <a:rPr lang="en">
                <a:latin typeface="Lato"/>
                <a:ea typeface="Lato"/>
                <a:cs typeface="Lato"/>
                <a:sym typeface="Lato"/>
              </a:rPr>
              <a:t>Online software that allows writers to create e-book files </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 Create an e-book in 5 steps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Register for a Pressbooks account</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Add your book information</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Add and organize your text</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Select a design theme</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Export your e-book!</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Access Pressbooks training resources and more via </a:t>
            </a:r>
            <a:r>
              <a:rPr lang="en" u="sng">
                <a:solidFill>
                  <a:schemeClr val="accent5"/>
                </a:solidFill>
                <a:latin typeface="Lato"/>
                <a:ea typeface="Lato"/>
                <a:cs typeface="Lato"/>
                <a:sym typeface="Lato"/>
                <a:hlinkClick r:id="rId4">
                  <a:extLst>
                    <a:ext uri="{A12FA001-AC4F-418D-AE19-62706E023703}">
                      <ahyp:hlinkClr val="tx"/>
                    </a:ext>
                  </a:extLst>
                </a:hlinkClick>
              </a:rPr>
              <a:t>inkie.org</a:t>
            </a:r>
            <a:r>
              <a:rPr lang="en">
                <a:latin typeface="Lato"/>
                <a:ea typeface="Lato"/>
                <a:cs typeface="Lato"/>
                <a:sym typeface="Lato"/>
              </a:rPr>
              <a:t> </a:t>
            </a:r>
            <a:endParaRPr>
              <a:latin typeface="Lato"/>
              <a:ea typeface="Lato"/>
              <a:cs typeface="Lato"/>
              <a:sym typeface="Lato"/>
            </a:endParaRPr>
          </a:p>
        </p:txBody>
      </p:sp>
      <p:sp>
        <p:nvSpPr>
          <p:cNvPr id="88" name="Google Shape;88;p15"/>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5"/>
          <p:cNvGrpSpPr/>
          <p:nvPr/>
        </p:nvGrpSpPr>
        <p:grpSpPr>
          <a:xfrm rot="10800000">
            <a:off x="0" y="4854481"/>
            <a:ext cx="9144000" cy="289026"/>
            <a:chOff x="7625" y="1261425"/>
            <a:chExt cx="9144000" cy="2092875"/>
          </a:xfrm>
        </p:grpSpPr>
        <p:sp>
          <p:nvSpPr>
            <p:cNvPr id="92" name="Google Shape;92;p15"/>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4" name="Google Shape;94;p15"/>
          <p:cNvPicPr preferRelativeResize="0"/>
          <p:nvPr/>
        </p:nvPicPr>
        <p:blipFill>
          <a:blip r:embed="rId5">
            <a:alphaModFix/>
          </a:blip>
          <a:stretch>
            <a:fillRect/>
          </a:stretch>
        </p:blipFill>
        <p:spPr>
          <a:xfrm rot="-5400000">
            <a:off x="8648586" y="4471130"/>
            <a:ext cx="448045" cy="448045"/>
          </a:xfrm>
          <a:prstGeom prst="rect">
            <a:avLst/>
          </a:prstGeom>
          <a:noFill/>
          <a:ln>
            <a:noFill/>
          </a:ln>
        </p:spPr>
      </p:pic>
      <p:pic>
        <p:nvPicPr>
          <p:cNvPr id="95" name="Google Shape;95;p15"/>
          <p:cNvPicPr preferRelativeResize="0"/>
          <p:nvPr/>
        </p:nvPicPr>
        <p:blipFill>
          <a:blip r:embed="rId5">
            <a:alphaModFix/>
          </a:blip>
          <a:stretch>
            <a:fillRect/>
          </a:stretch>
        </p:blipFill>
        <p:spPr>
          <a:xfrm rot="-5400000">
            <a:off x="8924895" y="4346475"/>
            <a:ext cx="219055" cy="219055"/>
          </a:xfrm>
          <a:prstGeom prst="rect">
            <a:avLst/>
          </a:prstGeom>
          <a:noFill/>
          <a:ln>
            <a:noFill/>
          </a:ln>
        </p:spPr>
      </p:pic>
      <p:pic>
        <p:nvPicPr>
          <p:cNvPr id="96" name="Google Shape;96;p15"/>
          <p:cNvPicPr preferRelativeResize="0"/>
          <p:nvPr/>
        </p:nvPicPr>
        <p:blipFill>
          <a:blip r:embed="rId6">
            <a:alphaModFix/>
          </a:blip>
          <a:stretch>
            <a:fillRect/>
          </a:stretch>
        </p:blipFill>
        <p:spPr>
          <a:xfrm>
            <a:off x="8427978" y="274300"/>
            <a:ext cx="668647" cy="415475"/>
          </a:xfrm>
          <a:prstGeom prst="rect">
            <a:avLst/>
          </a:prstGeom>
          <a:noFill/>
          <a:ln>
            <a:noFill/>
          </a:ln>
        </p:spPr>
      </p:pic>
      <p:pic>
        <p:nvPicPr>
          <p:cNvPr id="97" name="Google Shape;97;p15"/>
          <p:cNvPicPr preferRelativeResize="0"/>
          <p:nvPr/>
        </p:nvPicPr>
        <p:blipFill>
          <a:blip r:embed="rId7">
            <a:alphaModFix/>
          </a:blip>
          <a:stretch>
            <a:fillRect/>
          </a:stretch>
        </p:blipFill>
        <p:spPr>
          <a:xfrm>
            <a:off x="6774900" y="2572975"/>
            <a:ext cx="2057400" cy="34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ato"/>
                <a:ea typeface="Lato"/>
                <a:cs typeface="Lato"/>
                <a:sym typeface="Lato"/>
              </a:rPr>
              <a:t>Avenues to Share Work</a:t>
            </a:r>
            <a:endParaRPr b="1">
              <a:latin typeface="Lato"/>
              <a:ea typeface="Lato"/>
              <a:cs typeface="Lato"/>
              <a:sym typeface="Lato"/>
            </a:endParaRPr>
          </a:p>
        </p:txBody>
      </p:sp>
      <p:sp>
        <p:nvSpPr>
          <p:cNvPr id="103" name="Google Shape;10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ato"/>
                <a:ea typeface="Lato"/>
                <a:cs typeface="Lato"/>
                <a:sym typeface="Lato"/>
              </a:rPr>
              <a:t>Indie Author Project</a:t>
            </a:r>
            <a:endParaRPr>
              <a:latin typeface="Lato"/>
              <a:ea typeface="Lato"/>
              <a:cs typeface="Lato"/>
              <a:sym typeface="Lato"/>
            </a:endParaRPr>
          </a:p>
          <a:p>
            <a:pPr indent="-342900" lvl="0" marL="457200" rtl="0" algn="l">
              <a:spcBef>
                <a:spcPts val="1600"/>
              </a:spcBef>
              <a:spcAft>
                <a:spcPts val="0"/>
              </a:spcAft>
              <a:buSzPts val="1800"/>
              <a:buFont typeface="Lato"/>
              <a:buChar char="●"/>
            </a:pPr>
            <a:r>
              <a:rPr lang="en">
                <a:latin typeface="Lato"/>
                <a:ea typeface="Lato"/>
                <a:cs typeface="Lato"/>
                <a:sym typeface="Lato"/>
              </a:rPr>
              <a:t>Indie Author Project Select </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Submission portal available via </a:t>
            </a:r>
            <a:r>
              <a:rPr lang="en" u="sng">
                <a:solidFill>
                  <a:schemeClr val="hlink"/>
                </a:solidFill>
                <a:latin typeface="Lato"/>
                <a:ea typeface="Lato"/>
                <a:cs typeface="Lato"/>
                <a:sym typeface="Lato"/>
                <a:hlinkClick r:id="rId3"/>
              </a:rPr>
              <a:t>inkie.org</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Indie Illinois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Via the Inkie.org Library and available to everyone in Illinois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Soon to Be Famous Illinois Author Project contests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Novel contests</a:t>
            </a:r>
            <a:endParaRPr>
              <a:latin typeface="Lato"/>
              <a:ea typeface="Lato"/>
              <a:cs typeface="Lato"/>
              <a:sym typeface="Lato"/>
            </a:endParaRPr>
          </a:p>
          <a:p>
            <a:pPr indent="-330200" lvl="1" marL="914400" rtl="0" algn="l">
              <a:spcBef>
                <a:spcPts val="0"/>
              </a:spcBef>
              <a:spcAft>
                <a:spcPts val="0"/>
              </a:spcAft>
              <a:buSzPts val="1600"/>
              <a:buFont typeface="Lato"/>
              <a:buChar char="○"/>
            </a:pPr>
            <a:r>
              <a:rPr lang="en">
                <a:highlight>
                  <a:srgbClr val="FFFFFF"/>
                </a:highlight>
                <a:latin typeface="Lato"/>
                <a:ea typeface="Lato"/>
                <a:cs typeface="Lato"/>
                <a:sym typeface="Lato"/>
              </a:rPr>
              <a:t>De la Página a la Fama</a:t>
            </a:r>
            <a:endParaRPr sz="1600">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Manuscript contest</a:t>
            </a:r>
            <a:endParaRPr>
              <a:latin typeface="Lato"/>
              <a:ea typeface="Lato"/>
              <a:cs typeface="Lato"/>
              <a:sym typeface="Lato"/>
            </a:endParaRPr>
          </a:p>
        </p:txBody>
      </p:sp>
      <p:sp>
        <p:nvSpPr>
          <p:cNvPr id="104" name="Google Shape;104;p16"/>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 name="Google Shape;107;p16"/>
          <p:cNvGrpSpPr/>
          <p:nvPr/>
        </p:nvGrpSpPr>
        <p:grpSpPr>
          <a:xfrm rot="10800000">
            <a:off x="0" y="4854481"/>
            <a:ext cx="9144000" cy="289026"/>
            <a:chOff x="7625" y="1261425"/>
            <a:chExt cx="9144000" cy="2092875"/>
          </a:xfrm>
        </p:grpSpPr>
        <p:sp>
          <p:nvSpPr>
            <p:cNvPr id="108" name="Google Shape;108;p16"/>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0" name="Google Shape;110;p16"/>
          <p:cNvPicPr preferRelativeResize="0"/>
          <p:nvPr/>
        </p:nvPicPr>
        <p:blipFill>
          <a:blip r:embed="rId4">
            <a:alphaModFix/>
          </a:blip>
          <a:stretch>
            <a:fillRect/>
          </a:stretch>
        </p:blipFill>
        <p:spPr>
          <a:xfrm rot="-5400000">
            <a:off x="8648586" y="4471130"/>
            <a:ext cx="448045" cy="448045"/>
          </a:xfrm>
          <a:prstGeom prst="rect">
            <a:avLst/>
          </a:prstGeom>
          <a:noFill/>
          <a:ln>
            <a:noFill/>
          </a:ln>
        </p:spPr>
      </p:pic>
      <p:pic>
        <p:nvPicPr>
          <p:cNvPr id="111" name="Google Shape;111;p16"/>
          <p:cNvPicPr preferRelativeResize="0"/>
          <p:nvPr/>
        </p:nvPicPr>
        <p:blipFill>
          <a:blip r:embed="rId4">
            <a:alphaModFix/>
          </a:blip>
          <a:stretch>
            <a:fillRect/>
          </a:stretch>
        </p:blipFill>
        <p:spPr>
          <a:xfrm rot="-5400000">
            <a:off x="8924895" y="4346475"/>
            <a:ext cx="219055" cy="219055"/>
          </a:xfrm>
          <a:prstGeom prst="rect">
            <a:avLst/>
          </a:prstGeom>
          <a:noFill/>
          <a:ln>
            <a:noFill/>
          </a:ln>
        </p:spPr>
      </p:pic>
      <p:pic>
        <p:nvPicPr>
          <p:cNvPr id="112" name="Google Shape;112;p16"/>
          <p:cNvPicPr preferRelativeResize="0"/>
          <p:nvPr/>
        </p:nvPicPr>
        <p:blipFill>
          <a:blip r:embed="rId5">
            <a:alphaModFix/>
          </a:blip>
          <a:stretch>
            <a:fillRect/>
          </a:stretch>
        </p:blipFill>
        <p:spPr>
          <a:xfrm>
            <a:off x="8427978" y="274300"/>
            <a:ext cx="668647" cy="415475"/>
          </a:xfrm>
          <a:prstGeom prst="rect">
            <a:avLst/>
          </a:prstGeom>
          <a:noFill/>
          <a:ln>
            <a:noFill/>
          </a:ln>
        </p:spPr>
      </p:pic>
      <p:pic>
        <p:nvPicPr>
          <p:cNvPr id="113" name="Google Shape;113;p16"/>
          <p:cNvPicPr preferRelativeResize="0"/>
          <p:nvPr/>
        </p:nvPicPr>
        <p:blipFill>
          <a:blip r:embed="rId6">
            <a:alphaModFix/>
          </a:blip>
          <a:stretch>
            <a:fillRect/>
          </a:stretch>
        </p:blipFill>
        <p:spPr>
          <a:xfrm>
            <a:off x="4802594" y="1510325"/>
            <a:ext cx="3845993" cy="699275"/>
          </a:xfrm>
          <a:prstGeom prst="rect">
            <a:avLst/>
          </a:prstGeom>
          <a:noFill/>
          <a:ln>
            <a:noFill/>
          </a:ln>
        </p:spPr>
      </p:pic>
      <p:pic>
        <p:nvPicPr>
          <p:cNvPr id="114" name="Google Shape;114;p16"/>
          <p:cNvPicPr preferRelativeResize="0"/>
          <p:nvPr/>
        </p:nvPicPr>
        <p:blipFill>
          <a:blip r:embed="rId7">
            <a:alphaModFix/>
          </a:blip>
          <a:stretch>
            <a:fillRect/>
          </a:stretch>
        </p:blipFill>
        <p:spPr>
          <a:xfrm>
            <a:off x="5286475" y="3832212"/>
            <a:ext cx="2878225" cy="657125"/>
          </a:xfrm>
          <a:prstGeom prst="rect">
            <a:avLst/>
          </a:prstGeom>
          <a:noFill/>
          <a:ln>
            <a:noFill/>
          </a:ln>
        </p:spPr>
      </p:pic>
      <p:pic>
        <p:nvPicPr>
          <p:cNvPr id="115" name="Google Shape;115;p16"/>
          <p:cNvPicPr preferRelativeResize="0"/>
          <p:nvPr/>
        </p:nvPicPr>
        <p:blipFill>
          <a:blip r:embed="rId8">
            <a:alphaModFix/>
          </a:blip>
          <a:stretch>
            <a:fillRect/>
          </a:stretch>
        </p:blipFill>
        <p:spPr>
          <a:xfrm>
            <a:off x="6123275" y="2313393"/>
            <a:ext cx="1204625" cy="124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ato"/>
                <a:ea typeface="Lato"/>
                <a:cs typeface="Lato"/>
                <a:sym typeface="Lato"/>
              </a:rPr>
              <a:t>Access Locally Produced Content</a:t>
            </a:r>
            <a:endParaRPr b="1">
              <a:latin typeface="Lato"/>
              <a:ea typeface="Lato"/>
              <a:cs typeface="Lato"/>
              <a:sym typeface="Lato"/>
            </a:endParaRPr>
          </a:p>
        </p:txBody>
      </p:sp>
      <p:sp>
        <p:nvSpPr>
          <p:cNvPr id="121" name="Google Shape;12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Lato"/>
                <a:ea typeface="Lato"/>
                <a:cs typeface="Lato"/>
                <a:sym typeface="Lato"/>
                <a:hlinkClick r:id="rId3"/>
              </a:rPr>
              <a:t>Inkie.org Library</a:t>
            </a:r>
            <a:endParaRPr>
              <a:latin typeface="Lato"/>
              <a:ea typeface="Lato"/>
              <a:cs typeface="Lato"/>
              <a:sym typeface="Lato"/>
            </a:endParaRPr>
          </a:p>
          <a:p>
            <a:pPr indent="-342900" lvl="0" marL="457200" rtl="0" algn="l">
              <a:spcBef>
                <a:spcPts val="1600"/>
              </a:spcBef>
              <a:spcAft>
                <a:spcPts val="0"/>
              </a:spcAft>
              <a:buSzPts val="1800"/>
              <a:buFont typeface="Lato"/>
              <a:buChar char="●"/>
            </a:pPr>
            <a:r>
              <a:rPr lang="en">
                <a:latin typeface="Lato"/>
                <a:ea typeface="Lato"/>
                <a:cs typeface="Lato"/>
                <a:sym typeface="Lato"/>
              </a:rPr>
              <a:t>Indie Illinois </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RAILS Community Collections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Available to everyone in Illinois</a:t>
            </a:r>
            <a:endParaRPr>
              <a:latin typeface="Lato"/>
              <a:ea typeface="Lato"/>
              <a:cs typeface="Lato"/>
              <a:sym typeface="Lato"/>
            </a:endParaRPr>
          </a:p>
          <a:p>
            <a:pPr indent="-317500" lvl="1" marL="914400" rtl="0" algn="l">
              <a:spcBef>
                <a:spcPts val="0"/>
              </a:spcBef>
              <a:spcAft>
                <a:spcPts val="0"/>
              </a:spcAft>
              <a:buSzPts val="1400"/>
              <a:buFont typeface="Lato"/>
              <a:buChar char="○"/>
            </a:pPr>
            <a:r>
              <a:rPr lang="en">
                <a:latin typeface="Lato"/>
                <a:ea typeface="Lato"/>
                <a:cs typeface="Lato"/>
                <a:sym typeface="Lato"/>
              </a:rPr>
              <a:t>No login or library card required</a:t>
            </a:r>
            <a:endParaRPr>
              <a:latin typeface="Lato"/>
              <a:ea typeface="Lato"/>
              <a:cs typeface="Lato"/>
              <a:sym typeface="Lato"/>
            </a:endParaRPr>
          </a:p>
          <a:p>
            <a:pPr indent="0" lvl="0" marL="457200" rtl="0" algn="l">
              <a:spcBef>
                <a:spcPts val="1600"/>
              </a:spcBef>
              <a:spcAft>
                <a:spcPts val="1600"/>
              </a:spcAft>
              <a:buNone/>
            </a:pPr>
            <a:r>
              <a:t/>
            </a:r>
            <a:endParaRPr>
              <a:latin typeface="Lato"/>
              <a:ea typeface="Lato"/>
              <a:cs typeface="Lato"/>
              <a:sym typeface="Lato"/>
            </a:endParaRPr>
          </a:p>
        </p:txBody>
      </p:sp>
      <p:sp>
        <p:nvSpPr>
          <p:cNvPr id="122" name="Google Shape;122;p17"/>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17"/>
          <p:cNvGrpSpPr/>
          <p:nvPr/>
        </p:nvGrpSpPr>
        <p:grpSpPr>
          <a:xfrm rot="10800000">
            <a:off x="0" y="4854481"/>
            <a:ext cx="9144000" cy="289026"/>
            <a:chOff x="7625" y="1261425"/>
            <a:chExt cx="9144000" cy="2092875"/>
          </a:xfrm>
        </p:grpSpPr>
        <p:sp>
          <p:nvSpPr>
            <p:cNvPr id="126" name="Google Shape;126;p17"/>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8" name="Google Shape;128;p17"/>
          <p:cNvPicPr preferRelativeResize="0"/>
          <p:nvPr/>
        </p:nvPicPr>
        <p:blipFill>
          <a:blip r:embed="rId4">
            <a:alphaModFix/>
          </a:blip>
          <a:stretch>
            <a:fillRect/>
          </a:stretch>
        </p:blipFill>
        <p:spPr>
          <a:xfrm rot="-5400000">
            <a:off x="8648586" y="4471130"/>
            <a:ext cx="448045" cy="448045"/>
          </a:xfrm>
          <a:prstGeom prst="rect">
            <a:avLst/>
          </a:prstGeom>
          <a:noFill/>
          <a:ln>
            <a:noFill/>
          </a:ln>
        </p:spPr>
      </p:pic>
      <p:pic>
        <p:nvPicPr>
          <p:cNvPr id="129" name="Google Shape;129;p17"/>
          <p:cNvPicPr preferRelativeResize="0"/>
          <p:nvPr/>
        </p:nvPicPr>
        <p:blipFill>
          <a:blip r:embed="rId4">
            <a:alphaModFix/>
          </a:blip>
          <a:stretch>
            <a:fillRect/>
          </a:stretch>
        </p:blipFill>
        <p:spPr>
          <a:xfrm rot="-5400000">
            <a:off x="8924895" y="4346475"/>
            <a:ext cx="219055" cy="219055"/>
          </a:xfrm>
          <a:prstGeom prst="rect">
            <a:avLst/>
          </a:prstGeom>
          <a:noFill/>
          <a:ln>
            <a:noFill/>
          </a:ln>
        </p:spPr>
      </p:pic>
      <p:pic>
        <p:nvPicPr>
          <p:cNvPr id="130" name="Google Shape;130;p17"/>
          <p:cNvPicPr preferRelativeResize="0"/>
          <p:nvPr/>
        </p:nvPicPr>
        <p:blipFill>
          <a:blip r:embed="rId5">
            <a:alphaModFix/>
          </a:blip>
          <a:stretch>
            <a:fillRect/>
          </a:stretch>
        </p:blipFill>
        <p:spPr>
          <a:xfrm>
            <a:off x="8427978" y="274300"/>
            <a:ext cx="668647" cy="415475"/>
          </a:xfrm>
          <a:prstGeom prst="rect">
            <a:avLst/>
          </a:prstGeom>
          <a:noFill/>
          <a:ln>
            <a:noFill/>
          </a:ln>
        </p:spPr>
      </p:pic>
      <p:pic>
        <p:nvPicPr>
          <p:cNvPr id="131" name="Google Shape;131;p17"/>
          <p:cNvPicPr preferRelativeResize="0"/>
          <p:nvPr/>
        </p:nvPicPr>
        <p:blipFill>
          <a:blip r:embed="rId6">
            <a:alphaModFix/>
          </a:blip>
          <a:stretch>
            <a:fillRect/>
          </a:stretch>
        </p:blipFill>
        <p:spPr>
          <a:xfrm>
            <a:off x="4575106" y="1249400"/>
            <a:ext cx="3852862" cy="1476375"/>
          </a:xfrm>
          <a:prstGeom prst="rect">
            <a:avLst/>
          </a:prstGeom>
          <a:noFill/>
          <a:ln>
            <a:noFill/>
          </a:ln>
        </p:spPr>
      </p:pic>
      <p:pic>
        <p:nvPicPr>
          <p:cNvPr id="132" name="Google Shape;132;p17"/>
          <p:cNvPicPr preferRelativeResize="0"/>
          <p:nvPr/>
        </p:nvPicPr>
        <p:blipFill>
          <a:blip r:embed="rId7">
            <a:alphaModFix/>
          </a:blip>
          <a:stretch>
            <a:fillRect/>
          </a:stretch>
        </p:blipFill>
        <p:spPr>
          <a:xfrm>
            <a:off x="1303650" y="3167572"/>
            <a:ext cx="3556602" cy="1476375"/>
          </a:xfrm>
          <a:prstGeom prst="rect">
            <a:avLst/>
          </a:prstGeom>
          <a:noFill/>
          <a:ln>
            <a:noFill/>
          </a:ln>
          <a:effectLst>
            <a:outerShdw blurRad="57150" rotWithShape="0" algn="bl" dir="5400000" dist="19050">
              <a:srgbClr val="000000">
                <a:alpha val="50000"/>
              </a:srgbClr>
            </a:outerShdw>
          </a:effectLst>
        </p:spPr>
      </p:pic>
      <p:pic>
        <p:nvPicPr>
          <p:cNvPr id="133" name="Google Shape;133;p17"/>
          <p:cNvPicPr preferRelativeResize="0"/>
          <p:nvPr/>
        </p:nvPicPr>
        <p:blipFill>
          <a:blip r:embed="rId8">
            <a:alphaModFix/>
          </a:blip>
          <a:stretch>
            <a:fillRect/>
          </a:stretch>
        </p:blipFill>
        <p:spPr>
          <a:xfrm>
            <a:off x="6192425" y="3270249"/>
            <a:ext cx="1276375" cy="1271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Lato"/>
                <a:ea typeface="Lato"/>
                <a:cs typeface="Lato"/>
                <a:sym typeface="Lato"/>
              </a:rPr>
              <a:t>Website Tour</a:t>
            </a:r>
            <a:endParaRPr b="1">
              <a:latin typeface="Lato"/>
              <a:ea typeface="Lato"/>
              <a:cs typeface="Lato"/>
              <a:sym typeface="Lato"/>
            </a:endParaRPr>
          </a:p>
        </p:txBody>
      </p:sp>
      <p:sp>
        <p:nvSpPr>
          <p:cNvPr id="139" name="Google Shape;13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latin typeface="Lato"/>
              <a:ea typeface="Lato"/>
              <a:cs typeface="Lato"/>
              <a:sym typeface="Lato"/>
            </a:endParaRPr>
          </a:p>
          <a:p>
            <a:pPr indent="0" lvl="0" marL="457200" rtl="0" algn="l">
              <a:spcBef>
                <a:spcPts val="1600"/>
              </a:spcBef>
              <a:spcAft>
                <a:spcPts val="0"/>
              </a:spcAft>
              <a:buNone/>
            </a:pPr>
            <a:r>
              <a:t/>
            </a:r>
            <a:endParaRPr>
              <a:latin typeface="Lato"/>
              <a:ea typeface="Lato"/>
              <a:cs typeface="Lato"/>
              <a:sym typeface="Lato"/>
            </a:endParaRPr>
          </a:p>
          <a:p>
            <a:pPr indent="0" lvl="0" marL="457200" rtl="0" algn="l">
              <a:spcBef>
                <a:spcPts val="1600"/>
              </a:spcBef>
              <a:spcAft>
                <a:spcPts val="1600"/>
              </a:spcAft>
              <a:buNone/>
            </a:pPr>
            <a:r>
              <a:t/>
            </a:r>
            <a:endParaRPr>
              <a:latin typeface="Lato"/>
              <a:ea typeface="Lato"/>
              <a:cs typeface="Lato"/>
              <a:sym typeface="Lato"/>
            </a:endParaRPr>
          </a:p>
        </p:txBody>
      </p:sp>
      <p:sp>
        <p:nvSpPr>
          <p:cNvPr id="140" name="Google Shape;140;p18"/>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18"/>
          <p:cNvGrpSpPr/>
          <p:nvPr/>
        </p:nvGrpSpPr>
        <p:grpSpPr>
          <a:xfrm rot="10800000">
            <a:off x="0" y="4854481"/>
            <a:ext cx="9144000" cy="289026"/>
            <a:chOff x="7625" y="1261425"/>
            <a:chExt cx="9144000" cy="2092875"/>
          </a:xfrm>
        </p:grpSpPr>
        <p:sp>
          <p:nvSpPr>
            <p:cNvPr id="144" name="Google Shape;144;p18"/>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6" name="Google Shape;146;p18"/>
          <p:cNvPicPr preferRelativeResize="0"/>
          <p:nvPr/>
        </p:nvPicPr>
        <p:blipFill>
          <a:blip r:embed="rId3">
            <a:alphaModFix/>
          </a:blip>
          <a:stretch>
            <a:fillRect/>
          </a:stretch>
        </p:blipFill>
        <p:spPr>
          <a:xfrm rot="-5400000">
            <a:off x="8648586" y="4471130"/>
            <a:ext cx="448045" cy="448045"/>
          </a:xfrm>
          <a:prstGeom prst="rect">
            <a:avLst/>
          </a:prstGeom>
          <a:noFill/>
          <a:ln>
            <a:noFill/>
          </a:ln>
        </p:spPr>
      </p:pic>
      <p:pic>
        <p:nvPicPr>
          <p:cNvPr id="147" name="Google Shape;147;p18"/>
          <p:cNvPicPr preferRelativeResize="0"/>
          <p:nvPr/>
        </p:nvPicPr>
        <p:blipFill>
          <a:blip r:embed="rId3">
            <a:alphaModFix/>
          </a:blip>
          <a:stretch>
            <a:fillRect/>
          </a:stretch>
        </p:blipFill>
        <p:spPr>
          <a:xfrm rot="-5400000">
            <a:off x="8924895" y="4346475"/>
            <a:ext cx="219055" cy="219055"/>
          </a:xfrm>
          <a:prstGeom prst="rect">
            <a:avLst/>
          </a:prstGeom>
          <a:noFill/>
          <a:ln>
            <a:noFill/>
          </a:ln>
        </p:spPr>
      </p:pic>
      <p:pic>
        <p:nvPicPr>
          <p:cNvPr id="148" name="Google Shape;148;p18"/>
          <p:cNvPicPr preferRelativeResize="0"/>
          <p:nvPr/>
        </p:nvPicPr>
        <p:blipFill>
          <a:blip r:embed="rId4">
            <a:alphaModFix/>
          </a:blip>
          <a:stretch>
            <a:fillRect/>
          </a:stretch>
        </p:blipFill>
        <p:spPr>
          <a:xfrm>
            <a:off x="8427978" y="274300"/>
            <a:ext cx="668647" cy="415475"/>
          </a:xfrm>
          <a:prstGeom prst="rect">
            <a:avLst/>
          </a:prstGeom>
          <a:noFill/>
          <a:ln>
            <a:noFill/>
          </a:ln>
        </p:spPr>
      </p:pic>
      <p:pic>
        <p:nvPicPr>
          <p:cNvPr id="149" name="Google Shape;149;p18">
            <a:hlinkClick r:id="rId5"/>
          </p:cNvPr>
          <p:cNvPicPr preferRelativeResize="0"/>
          <p:nvPr/>
        </p:nvPicPr>
        <p:blipFill>
          <a:blip r:embed="rId6">
            <a:alphaModFix/>
          </a:blip>
          <a:stretch>
            <a:fillRect/>
          </a:stretch>
        </p:blipFill>
        <p:spPr>
          <a:xfrm>
            <a:off x="1991161" y="2146376"/>
            <a:ext cx="5161686" cy="1428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latin typeface="Lato"/>
                <a:ea typeface="Lato"/>
                <a:cs typeface="Lato"/>
                <a:sym typeface="Lato"/>
              </a:rPr>
              <a:t>To recap, inkie.org is a suite of resources that enables users to:</a:t>
            </a:r>
            <a:endParaRPr>
              <a:latin typeface="Lato"/>
              <a:ea typeface="Lato"/>
              <a:cs typeface="Lato"/>
              <a:sym typeface="Lato"/>
            </a:endParaRPr>
          </a:p>
          <a:p>
            <a:pPr indent="-342900" lvl="0" marL="457200" rtl="0" algn="l">
              <a:spcBef>
                <a:spcPts val="1600"/>
              </a:spcBef>
              <a:spcAft>
                <a:spcPts val="0"/>
              </a:spcAft>
              <a:buSzPts val="1800"/>
              <a:buFont typeface="Lato"/>
              <a:buChar char="●"/>
            </a:pPr>
            <a:r>
              <a:rPr lang="en">
                <a:latin typeface="Lato"/>
                <a:ea typeface="Lato"/>
                <a:cs typeface="Lato"/>
                <a:sym typeface="Lato"/>
              </a:rPr>
              <a:t>Create e-books </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Share e-books with readers</a:t>
            </a:r>
            <a:endParaRPr>
              <a:latin typeface="Lato"/>
              <a:ea typeface="Lato"/>
              <a:cs typeface="Lato"/>
              <a:sym typeface="Lato"/>
            </a:endParaRPr>
          </a:p>
          <a:p>
            <a:pPr indent="-342900" lvl="0" marL="457200" rtl="0" algn="l">
              <a:spcBef>
                <a:spcPts val="0"/>
              </a:spcBef>
              <a:spcAft>
                <a:spcPts val="0"/>
              </a:spcAft>
              <a:buSzPts val="1800"/>
              <a:buFont typeface="Lato"/>
              <a:buChar char="●"/>
            </a:pPr>
            <a:r>
              <a:rPr lang="en">
                <a:latin typeface="Lato"/>
                <a:ea typeface="Lato"/>
                <a:cs typeface="Lato"/>
                <a:sym typeface="Lato"/>
              </a:rPr>
              <a:t>Discover local authors, e-books, and creators</a:t>
            </a:r>
            <a:endParaRPr>
              <a:latin typeface="Lato"/>
              <a:ea typeface="Lato"/>
              <a:cs typeface="Lato"/>
              <a:sym typeface="Lato"/>
            </a:endParaRPr>
          </a:p>
        </p:txBody>
      </p:sp>
      <p:sp>
        <p:nvSpPr>
          <p:cNvPr id="155" name="Google Shape;155;p19"/>
          <p:cNvSpPr/>
          <p:nvPr/>
        </p:nvSpPr>
        <p:spPr>
          <a:xfrm rot="10800000">
            <a:off x="0" y="137150"/>
            <a:ext cx="9144000" cy="76200"/>
          </a:xfrm>
          <a:prstGeom prst="rect">
            <a:avLst/>
          </a:prstGeom>
          <a:solidFill>
            <a:srgbClr val="6E3694">
              <a:alpha val="324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rot="10800000">
            <a:off x="0" y="68575"/>
            <a:ext cx="9144000" cy="76200"/>
          </a:xfrm>
          <a:prstGeom prst="rect">
            <a:avLst/>
          </a:prstGeom>
          <a:solidFill>
            <a:srgbClr val="6E3694">
              <a:alpha val="620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rot="10800000">
            <a:off x="0" y="0"/>
            <a:ext cx="9144000" cy="76200"/>
          </a:xfrm>
          <a:prstGeom prst="rect">
            <a:avLst/>
          </a:prstGeom>
          <a:solidFill>
            <a:srgbClr val="6E3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19"/>
          <p:cNvGrpSpPr/>
          <p:nvPr/>
        </p:nvGrpSpPr>
        <p:grpSpPr>
          <a:xfrm rot="10800000">
            <a:off x="0" y="4854481"/>
            <a:ext cx="9144000" cy="289026"/>
            <a:chOff x="7625" y="1261425"/>
            <a:chExt cx="9144000" cy="2092875"/>
          </a:xfrm>
        </p:grpSpPr>
        <p:sp>
          <p:nvSpPr>
            <p:cNvPr id="159" name="Google Shape;159;p19"/>
            <p:cNvSpPr/>
            <p:nvPr/>
          </p:nvSpPr>
          <p:spPr>
            <a:xfrm>
              <a:off x="7625" y="1789200"/>
              <a:ext cx="9144000" cy="1565100"/>
            </a:xfrm>
            <a:prstGeom prst="rect">
              <a:avLst/>
            </a:prstGeom>
            <a:solidFill>
              <a:srgbClr val="B7C9A2">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7625" y="1261425"/>
              <a:ext cx="9144000" cy="1565100"/>
            </a:xfrm>
            <a:prstGeom prst="rect">
              <a:avLst/>
            </a:prstGeom>
            <a:solidFill>
              <a:srgbClr val="00817B">
                <a:alpha val="30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1" name="Google Shape;161;p19"/>
          <p:cNvPicPr preferRelativeResize="0"/>
          <p:nvPr/>
        </p:nvPicPr>
        <p:blipFill>
          <a:blip r:embed="rId3">
            <a:alphaModFix/>
          </a:blip>
          <a:stretch>
            <a:fillRect/>
          </a:stretch>
        </p:blipFill>
        <p:spPr>
          <a:xfrm rot="-5400000">
            <a:off x="8648586" y="4471130"/>
            <a:ext cx="448045" cy="448045"/>
          </a:xfrm>
          <a:prstGeom prst="rect">
            <a:avLst/>
          </a:prstGeom>
          <a:noFill/>
          <a:ln>
            <a:noFill/>
          </a:ln>
        </p:spPr>
      </p:pic>
      <p:pic>
        <p:nvPicPr>
          <p:cNvPr id="162" name="Google Shape;162;p19"/>
          <p:cNvPicPr preferRelativeResize="0"/>
          <p:nvPr/>
        </p:nvPicPr>
        <p:blipFill>
          <a:blip r:embed="rId3">
            <a:alphaModFix/>
          </a:blip>
          <a:stretch>
            <a:fillRect/>
          </a:stretch>
        </p:blipFill>
        <p:spPr>
          <a:xfrm rot="-5400000">
            <a:off x="8924895" y="4346475"/>
            <a:ext cx="219055" cy="219055"/>
          </a:xfrm>
          <a:prstGeom prst="rect">
            <a:avLst/>
          </a:prstGeom>
          <a:noFill/>
          <a:ln>
            <a:noFill/>
          </a:ln>
        </p:spPr>
      </p:pic>
      <p:pic>
        <p:nvPicPr>
          <p:cNvPr id="163" name="Google Shape;163;p19"/>
          <p:cNvPicPr preferRelativeResize="0"/>
          <p:nvPr/>
        </p:nvPicPr>
        <p:blipFill>
          <a:blip r:embed="rId4">
            <a:alphaModFix/>
          </a:blip>
          <a:stretch>
            <a:fillRect/>
          </a:stretch>
        </p:blipFill>
        <p:spPr>
          <a:xfrm>
            <a:off x="8427978" y="274300"/>
            <a:ext cx="668647" cy="415475"/>
          </a:xfrm>
          <a:prstGeom prst="rect">
            <a:avLst/>
          </a:prstGeom>
          <a:noFill/>
          <a:ln>
            <a:noFill/>
          </a:ln>
        </p:spPr>
      </p:pic>
      <p:sp>
        <p:nvSpPr>
          <p:cNvPr id="164" name="Google Shape;164;p19"/>
          <p:cNvSpPr txBox="1"/>
          <p:nvPr/>
        </p:nvSpPr>
        <p:spPr>
          <a:xfrm rot="287">
            <a:off x="2777854" y="3150476"/>
            <a:ext cx="3588300" cy="908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700">
                <a:solidFill>
                  <a:schemeClr val="dk2"/>
                </a:solidFill>
                <a:latin typeface="Impact"/>
                <a:ea typeface="Impact"/>
                <a:cs typeface="Impact"/>
                <a:sym typeface="Impact"/>
              </a:rPr>
              <a:t>Available at no cost </a:t>
            </a:r>
            <a:endParaRPr sz="1700">
              <a:solidFill>
                <a:schemeClr val="dk2"/>
              </a:solidFill>
              <a:latin typeface="Impact"/>
              <a:ea typeface="Impact"/>
              <a:cs typeface="Impact"/>
              <a:sym typeface="Impact"/>
            </a:endParaRPr>
          </a:p>
          <a:p>
            <a:pPr indent="0" lvl="0" marL="0" rtl="0" algn="ctr">
              <a:lnSpc>
                <a:spcPct val="100000"/>
              </a:lnSpc>
              <a:spcBef>
                <a:spcPts val="0"/>
              </a:spcBef>
              <a:spcAft>
                <a:spcPts val="0"/>
              </a:spcAft>
              <a:buNone/>
            </a:pPr>
            <a:r>
              <a:rPr lang="en" sz="1700">
                <a:solidFill>
                  <a:schemeClr val="dk2"/>
                </a:solidFill>
                <a:latin typeface="Impact"/>
                <a:ea typeface="Impact"/>
                <a:cs typeface="Impact"/>
                <a:sym typeface="Impact"/>
              </a:rPr>
              <a:t>to anyone in Illinois</a:t>
            </a:r>
            <a:endParaRPr sz="1700">
              <a:solidFill>
                <a:schemeClr val="dk2"/>
              </a:solidFill>
              <a:latin typeface="Impact"/>
              <a:ea typeface="Impact"/>
              <a:cs typeface="Impact"/>
              <a:sym typeface="Impact"/>
            </a:endParaRPr>
          </a:p>
          <a:p>
            <a:pPr indent="0" lvl="0" marL="0" rtl="0" algn="ctr">
              <a:lnSpc>
                <a:spcPct val="100000"/>
              </a:lnSpc>
              <a:spcBef>
                <a:spcPts val="0"/>
              </a:spcBef>
              <a:spcAft>
                <a:spcPts val="0"/>
              </a:spcAft>
              <a:buNone/>
            </a:pPr>
            <a:r>
              <a:rPr lang="en" sz="1300">
                <a:solidFill>
                  <a:schemeClr val="dk2"/>
                </a:solidFill>
                <a:latin typeface="Lobster"/>
                <a:ea typeface="Lobster"/>
                <a:cs typeface="Lobster"/>
                <a:sym typeface="Lobster"/>
              </a:rPr>
              <a:t>Via your the library!</a:t>
            </a:r>
            <a:endParaRPr sz="1300">
              <a:latin typeface="Lobster"/>
              <a:ea typeface="Lobster"/>
              <a:cs typeface="Lobster"/>
              <a:sym typeface="Lobster"/>
            </a:endParaRPr>
          </a:p>
        </p:txBody>
      </p:sp>
      <p:pic>
        <p:nvPicPr>
          <p:cNvPr id="165" name="Google Shape;165;p19"/>
          <p:cNvPicPr preferRelativeResize="0"/>
          <p:nvPr/>
        </p:nvPicPr>
        <p:blipFill>
          <a:blip r:embed="rId5">
            <a:alphaModFix/>
          </a:blip>
          <a:stretch>
            <a:fillRect/>
          </a:stretch>
        </p:blipFill>
        <p:spPr>
          <a:xfrm>
            <a:off x="311700" y="326350"/>
            <a:ext cx="2926799" cy="8100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